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64" r:id="rId6"/>
    <p:sldId id="270" r:id="rId7"/>
    <p:sldId id="265" r:id="rId8"/>
    <p:sldId id="266" r:id="rId10"/>
    <p:sldId id="267" r:id="rId11"/>
    <p:sldId id="268" r:id="rId12"/>
    <p:sldId id="271" r:id="rId13"/>
    <p:sldId id="269" r:id="rId14"/>
    <p:sldId id="272" r:id="rId15"/>
    <p:sldId id="273" r:id="rId16"/>
    <p:sldId id="274" r:id="rId17"/>
    <p:sldId id="275" r:id="rId18"/>
    <p:sldId id="263" r:id="rId19"/>
  </p:sldIdLst>
  <p:sldSz cx="7315200" cy="5486400" type="B5JIS"/>
  <p:notesSz cx="7315200" cy="54864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00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2752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2752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011680" y="685800"/>
            <a:ext cx="3291840" cy="185166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1520" y="2640330"/>
            <a:ext cx="5852160" cy="216027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5211128"/>
            <a:ext cx="3169920" cy="2752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43587" y="5211128"/>
            <a:ext cx="3169920" cy="2752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8640" y="1700784"/>
            <a:ext cx="6217920" cy="11521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97280" y="3072384"/>
            <a:ext cx="5120640" cy="1371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  <a:endParaRPr lang="en-US" altLang="zh-CN"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  <a:endParaRPr lang="en-US" altLang="zh-C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28F25-001C-4484-A522-DBD37E56FC43}" type="slidenum">
              <a:rPr lang="zh-CN" altLang="en-US"/>
            </a:fld>
            <a:r>
              <a:rPr lang="en-US" altLang="zh-CN"/>
              <a:t> / 8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17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  <a:endParaRPr lang="en-US" altLang="zh-CN"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  <a:endParaRPr lang="en-US" altLang="zh-C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2CADD-F0A0-4C69-B22B-33488149862E}" type="slidenum">
              <a:rPr lang="zh-CN" altLang="en-US"/>
            </a:fld>
            <a:r>
              <a:rPr lang="en-US" altLang="zh-CN"/>
              <a:t> / 8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65760" y="1261872"/>
            <a:ext cx="3182112" cy="36210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767328" y="1261872"/>
            <a:ext cx="3182112" cy="36210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/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  <a:endParaRPr lang="en-US" altLang="zh-CN"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  <a:endParaRPr lang="en-US" altLang="zh-CN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34B848-8597-4BE1-AC57-534713297FCF}" type="slidenum">
              <a:rPr lang="zh-CN" altLang="en-US"/>
            </a:fld>
            <a:r>
              <a:rPr lang="en-US" altLang="zh-CN"/>
              <a:t> / 8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  <a:endParaRPr lang="en-US" altLang="zh-CN"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  <a:endParaRPr lang="en-US" altLang="zh-CN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6B38C-B012-476C-97E7-83A4C679D69B}" type="slidenum">
              <a:rPr lang="zh-CN" altLang="en-US"/>
            </a:fld>
            <a:r>
              <a:rPr lang="en-US" altLang="zh-CN"/>
              <a:t> / 8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May 25,2017</a:t>
            </a:r>
            <a:endParaRPr lang="en-US" altLang="zh-CN"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Vision@ouc</a:t>
            </a:r>
            <a:endParaRPr lang="en-US" altLang="zh-CN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A0B97F-BBC7-4E6D-9B50-29B22BEC95A7}" type="slidenum">
              <a:rPr lang="zh-CN" altLang="en-US"/>
            </a:fld>
            <a:r>
              <a:rPr lang="en-US" altLang="zh-CN"/>
              <a:t> / 8</a:t>
            </a: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588" y="0"/>
            <a:ext cx="7319963" cy="565150"/>
          </a:xfrm>
          <a:custGeom>
            <a:avLst/>
            <a:gdLst/>
            <a:ahLst/>
            <a:cxnLst/>
            <a:rect l="l" t="t" r="r" b="b"/>
            <a:pathLst>
              <a:path w="7319645" h="564515">
                <a:moveTo>
                  <a:pt x="0" y="564212"/>
                </a:moveTo>
                <a:lnTo>
                  <a:pt x="7319023" y="564212"/>
                </a:lnTo>
                <a:lnTo>
                  <a:pt x="7319023" y="0"/>
                </a:lnTo>
                <a:lnTo>
                  <a:pt x="0" y="0"/>
                </a:lnTo>
                <a:lnTo>
                  <a:pt x="0" y="564212"/>
                </a:lnTo>
                <a:close/>
              </a:path>
            </a:pathLst>
          </a:custGeom>
          <a:solidFill>
            <a:srgbClr val="3333B2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163" y="120650"/>
            <a:ext cx="7000875" cy="37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204788" y="911225"/>
            <a:ext cx="6883400" cy="26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lvl="0"/>
            <a:endParaRPr lang="zh-CN" altLang="en-US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719763" y="5332413"/>
            <a:ext cx="839787" cy="1460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1000"/>
              </a:lnSpc>
              <a:defRPr sz="900">
                <a:latin typeface="PMingLiU" panose="02020500000000000000" pitchFamily="18" charset="-120"/>
                <a:ea typeface="PMingLiU" panose="02020500000000000000" pitchFamily="18" charset="-120"/>
              </a:defRPr>
            </a:lvl1pPr>
          </a:lstStyle>
          <a:p>
            <a:r>
              <a:rPr lang="en-US" altLang="zh-CN"/>
              <a:t>May 25,2017</a:t>
            </a:r>
            <a:endParaRPr lang="en-US" altLang="zh-C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275013" y="5332413"/>
            <a:ext cx="765175" cy="1460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1000"/>
              </a:lnSpc>
              <a:defRPr sz="900">
                <a:latin typeface="PMingLiU" panose="02020500000000000000" pitchFamily="18" charset="-120"/>
                <a:ea typeface="PMingLiU" panose="02020500000000000000" pitchFamily="18" charset="-120"/>
              </a:defRPr>
            </a:lvl1pPr>
          </a:lstStyle>
          <a:p>
            <a:r>
              <a:rPr lang="en-US" altLang="zh-CN"/>
              <a:t>Vision@ouc</a:t>
            </a:r>
            <a:endParaRPr lang="en-US" altLang="zh-C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865938" y="5332413"/>
            <a:ext cx="360362" cy="1270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1000"/>
              </a:lnSpc>
              <a:defRPr sz="900">
                <a:latin typeface="PMingLiU" panose="02020500000000000000" pitchFamily="18" charset="-120"/>
                <a:ea typeface="PMingLiU" panose="02020500000000000000" pitchFamily="18" charset="-120"/>
              </a:defRPr>
            </a:lvl1pPr>
          </a:lstStyle>
          <a:p>
            <a:fld id="{E09A7AD0-A1E2-4D60-9F40-0C4C7D7D822E}" type="slidenum">
              <a:rPr lang="zh-CN" altLang="en-US"/>
            </a:fld>
            <a:r>
              <a:rPr lang="en-US" altLang="zh-CN"/>
              <a:t> / 8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overleaf.com/help" TargetMode="Externa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bject 2"/>
          <p:cNvSpPr/>
          <p:nvPr/>
        </p:nvSpPr>
        <p:spPr bwMode="auto">
          <a:xfrm>
            <a:off x="138113" y="1427163"/>
            <a:ext cx="7040562" cy="131762"/>
          </a:xfrm>
          <a:custGeom>
            <a:avLst/>
            <a:gdLst/>
            <a:ahLst/>
            <a:cxnLst>
              <a:cxn ang="0">
                <a:pos x="6959780" y="0"/>
              </a:cxn>
              <a:cxn ang="0">
                <a:pos x="80689" y="0"/>
              </a:cxn>
              <a:cxn ang="0">
                <a:pos x="49359" y="6366"/>
              </a:cxn>
              <a:cxn ang="0">
                <a:pos x="23702" y="23702"/>
              </a:cxn>
              <a:cxn ang="0">
                <a:pos x="6366" y="49358"/>
              </a:cxn>
              <a:cxn ang="0">
                <a:pos x="0" y="80688"/>
              </a:cxn>
              <a:cxn ang="0">
                <a:pos x="0" y="130856"/>
              </a:cxn>
              <a:cxn ang="0">
                <a:pos x="7040468" y="130856"/>
              </a:cxn>
              <a:cxn ang="0">
                <a:pos x="7040468" y="80688"/>
              </a:cxn>
              <a:cxn ang="0">
                <a:pos x="7034101" y="49358"/>
              </a:cxn>
              <a:cxn ang="0">
                <a:pos x="7016766" y="23702"/>
              </a:cxn>
              <a:cxn ang="0">
                <a:pos x="6991110" y="6366"/>
              </a:cxn>
              <a:cxn ang="0">
                <a:pos x="6959780" y="0"/>
              </a:cxn>
            </a:cxnLst>
            <a:rect l="0" t="0" r="r" b="b"/>
            <a:pathLst>
              <a:path w="7040880" h="131444">
                <a:moveTo>
                  <a:pt x="6959780" y="0"/>
                </a:moveTo>
                <a:lnTo>
                  <a:pt x="80689" y="0"/>
                </a:lnTo>
                <a:lnTo>
                  <a:pt x="49359" y="6366"/>
                </a:lnTo>
                <a:lnTo>
                  <a:pt x="23702" y="23702"/>
                </a:lnTo>
                <a:lnTo>
                  <a:pt x="6366" y="49358"/>
                </a:lnTo>
                <a:lnTo>
                  <a:pt x="0" y="80688"/>
                </a:lnTo>
                <a:lnTo>
                  <a:pt x="0" y="130856"/>
                </a:lnTo>
                <a:lnTo>
                  <a:pt x="7040468" y="130856"/>
                </a:lnTo>
                <a:lnTo>
                  <a:pt x="7040468" y="80688"/>
                </a:lnTo>
                <a:lnTo>
                  <a:pt x="7034101" y="49358"/>
                </a:lnTo>
                <a:lnTo>
                  <a:pt x="7016766" y="23702"/>
                </a:lnTo>
                <a:lnTo>
                  <a:pt x="6991110" y="6366"/>
                </a:lnTo>
                <a:lnTo>
                  <a:pt x="6959780" y="0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0" name="object 3"/>
          <p:cNvSpPr>
            <a:spLocks noChangeArrowheads="1"/>
          </p:cNvSpPr>
          <p:nvPr/>
        </p:nvSpPr>
        <p:spPr bwMode="auto">
          <a:xfrm>
            <a:off x="217488" y="1889125"/>
            <a:ext cx="161925" cy="16192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71" name="object 4"/>
          <p:cNvSpPr>
            <a:spLocks noChangeArrowheads="1"/>
          </p:cNvSpPr>
          <p:nvPr/>
        </p:nvSpPr>
        <p:spPr bwMode="auto">
          <a:xfrm>
            <a:off x="7077075" y="1870075"/>
            <a:ext cx="180975" cy="1809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72" name="object 5"/>
          <p:cNvSpPr/>
          <p:nvPr/>
        </p:nvSpPr>
        <p:spPr bwMode="auto">
          <a:xfrm>
            <a:off x="298450" y="1949450"/>
            <a:ext cx="6799263" cy="101600"/>
          </a:xfrm>
          <a:custGeom>
            <a:avLst/>
            <a:gdLst/>
            <a:ahLst/>
            <a:cxnLst>
              <a:cxn ang="0">
                <a:pos x="6798403" y="100859"/>
              </a:cxn>
              <a:cxn ang="0">
                <a:pos x="6798403" y="0"/>
              </a:cxn>
              <a:cxn ang="0">
                <a:pos x="0" y="0"/>
              </a:cxn>
              <a:cxn ang="0">
                <a:pos x="0" y="100859"/>
              </a:cxn>
              <a:cxn ang="0">
                <a:pos x="6798403" y="100859"/>
              </a:cxn>
            </a:cxnLst>
            <a:rect l="0" t="0" r="r" b="b"/>
            <a:pathLst>
              <a:path w="6798945" h="100964">
                <a:moveTo>
                  <a:pt x="6798403" y="100859"/>
                </a:moveTo>
                <a:lnTo>
                  <a:pt x="6798403" y="0"/>
                </a:lnTo>
                <a:lnTo>
                  <a:pt x="0" y="0"/>
                </a:lnTo>
                <a:lnTo>
                  <a:pt x="0" y="100859"/>
                </a:lnTo>
                <a:lnTo>
                  <a:pt x="6798403" y="100859"/>
                </a:lnTo>
              </a:path>
            </a:pathLst>
          </a:custGeom>
          <a:noFill/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3" name="object 6"/>
          <p:cNvSpPr>
            <a:spLocks noChangeArrowheads="1"/>
          </p:cNvSpPr>
          <p:nvPr/>
        </p:nvSpPr>
        <p:spPr bwMode="auto">
          <a:xfrm>
            <a:off x="7178675" y="1508125"/>
            <a:ext cx="79375" cy="1619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74" name="object 7"/>
          <p:cNvSpPr/>
          <p:nvPr/>
        </p:nvSpPr>
        <p:spPr bwMode="auto">
          <a:xfrm>
            <a:off x="7178675" y="1589088"/>
            <a:ext cx="80963" cy="300037"/>
          </a:xfrm>
          <a:custGeom>
            <a:avLst/>
            <a:gdLst/>
            <a:ahLst/>
            <a:cxnLst>
              <a:cxn ang="0">
                <a:pos x="0" y="300775"/>
              </a:cxn>
              <a:cxn ang="0">
                <a:pos x="80668" y="300775"/>
              </a:cxn>
              <a:cxn ang="0">
                <a:pos x="80668" y="0"/>
              </a:cxn>
              <a:cxn ang="0">
                <a:pos x="0" y="0"/>
              </a:cxn>
              <a:cxn ang="0">
                <a:pos x="0" y="300775"/>
              </a:cxn>
            </a:cxnLst>
            <a:rect l="0" t="0" r="r" b="b"/>
            <a:pathLst>
              <a:path w="81279" h="300989">
                <a:moveTo>
                  <a:pt x="0" y="300775"/>
                </a:moveTo>
                <a:lnTo>
                  <a:pt x="80668" y="300775"/>
                </a:lnTo>
                <a:lnTo>
                  <a:pt x="80668" y="0"/>
                </a:lnTo>
                <a:lnTo>
                  <a:pt x="0" y="0"/>
                </a:lnTo>
                <a:lnTo>
                  <a:pt x="0" y="300775"/>
                </a:lnTo>
              </a:path>
            </a:pathLst>
          </a:custGeom>
          <a:noFill/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5" name="object 8"/>
          <p:cNvSpPr/>
          <p:nvPr/>
        </p:nvSpPr>
        <p:spPr bwMode="auto">
          <a:xfrm>
            <a:off x="138113" y="1498600"/>
            <a:ext cx="7040562" cy="471488"/>
          </a:xfrm>
          <a:custGeom>
            <a:avLst/>
            <a:gdLst/>
            <a:ahLst/>
            <a:cxnLst>
              <a:cxn ang="0">
                <a:pos x="7040468" y="0"/>
              </a:cxn>
              <a:cxn ang="0">
                <a:pos x="0" y="0"/>
              </a:cxn>
              <a:cxn ang="0">
                <a:pos x="0" y="391212"/>
              </a:cxn>
              <a:cxn ang="0">
                <a:pos x="6366" y="422542"/>
              </a:cxn>
              <a:cxn ang="0">
                <a:pos x="23702" y="448198"/>
              </a:cxn>
              <a:cxn ang="0">
                <a:pos x="49359" y="465534"/>
              </a:cxn>
              <a:cxn ang="0">
                <a:pos x="80689" y="471901"/>
              </a:cxn>
              <a:cxn ang="0">
                <a:pos x="6959780" y="471901"/>
              </a:cxn>
              <a:cxn ang="0">
                <a:pos x="6991110" y="465534"/>
              </a:cxn>
              <a:cxn ang="0">
                <a:pos x="7016766" y="448198"/>
              </a:cxn>
              <a:cxn ang="0">
                <a:pos x="7034101" y="422542"/>
              </a:cxn>
              <a:cxn ang="0">
                <a:pos x="7040468" y="391212"/>
              </a:cxn>
              <a:cxn ang="0">
                <a:pos x="7040468" y="0"/>
              </a:cxn>
            </a:cxnLst>
            <a:rect l="0" t="0" r="r" b="b"/>
            <a:pathLst>
              <a:path w="7040880" h="472439">
                <a:moveTo>
                  <a:pt x="7040468" y="0"/>
                </a:moveTo>
                <a:lnTo>
                  <a:pt x="0" y="0"/>
                </a:lnTo>
                <a:lnTo>
                  <a:pt x="0" y="391212"/>
                </a:lnTo>
                <a:lnTo>
                  <a:pt x="6366" y="422542"/>
                </a:lnTo>
                <a:lnTo>
                  <a:pt x="23702" y="448198"/>
                </a:lnTo>
                <a:lnTo>
                  <a:pt x="49359" y="465534"/>
                </a:lnTo>
                <a:lnTo>
                  <a:pt x="80689" y="471901"/>
                </a:lnTo>
                <a:lnTo>
                  <a:pt x="6959780" y="471901"/>
                </a:lnTo>
                <a:lnTo>
                  <a:pt x="6991110" y="465534"/>
                </a:lnTo>
                <a:lnTo>
                  <a:pt x="7016766" y="448198"/>
                </a:lnTo>
                <a:lnTo>
                  <a:pt x="7034101" y="422542"/>
                </a:lnTo>
                <a:lnTo>
                  <a:pt x="7040468" y="391212"/>
                </a:lnTo>
                <a:lnTo>
                  <a:pt x="7040468" y="0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6" name="object 9"/>
          <p:cNvSpPr/>
          <p:nvPr/>
        </p:nvSpPr>
        <p:spPr bwMode="auto">
          <a:xfrm>
            <a:off x="7178675" y="1568450"/>
            <a:ext cx="0" cy="352425"/>
          </a:xfrm>
          <a:custGeom>
            <a:avLst/>
            <a:gdLst/>
            <a:ahLst/>
            <a:cxnLst>
              <a:cxn ang="0">
                <a:pos x="0" y="351204"/>
              </a:cxn>
              <a:cxn ang="0">
                <a:pos x="0" y="0"/>
              </a:cxn>
            </a:cxnLst>
            <a:rect l="0" t="0" r="r" b="b"/>
            <a:pathLst>
              <a:path h="351789">
                <a:moveTo>
                  <a:pt x="0" y="351204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7F7F7F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7" name="object 10"/>
          <p:cNvSpPr/>
          <p:nvPr/>
        </p:nvSpPr>
        <p:spPr bwMode="auto">
          <a:xfrm>
            <a:off x="7178675" y="1547813"/>
            <a:ext cx="0" cy="20637"/>
          </a:xfrm>
          <a:custGeom>
            <a:avLst/>
            <a:gdLst/>
            <a:ahLst/>
            <a:cxnLst>
              <a:cxn ang="0">
                <a:pos x="0" y="20172"/>
              </a:cxn>
              <a:cxn ang="0">
                <a:pos x="0" y="0"/>
              </a:cxn>
            </a:cxnLst>
            <a:rect l="0" t="0" r="r" b="b"/>
            <a:pathLst>
              <a:path h="20319">
                <a:moveTo>
                  <a:pt x="0" y="20172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AFAFAF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8" name="object 11"/>
          <p:cNvSpPr/>
          <p:nvPr/>
        </p:nvSpPr>
        <p:spPr bwMode="auto">
          <a:xfrm>
            <a:off x="7178675" y="1528763"/>
            <a:ext cx="0" cy="20637"/>
          </a:xfrm>
          <a:custGeom>
            <a:avLst/>
            <a:gdLst/>
            <a:ahLst/>
            <a:cxnLst>
              <a:cxn ang="0">
                <a:pos x="0" y="20172"/>
              </a:cxn>
              <a:cxn ang="0">
                <a:pos x="0" y="0"/>
              </a:cxn>
            </a:cxnLst>
            <a:rect l="0" t="0" r="r" b="b"/>
            <a:pathLst>
              <a:path h="20319">
                <a:moveTo>
                  <a:pt x="0" y="20172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CECECE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9" name="object 12"/>
          <p:cNvSpPr/>
          <p:nvPr/>
        </p:nvSpPr>
        <p:spPr bwMode="auto">
          <a:xfrm>
            <a:off x="7178675" y="1508125"/>
            <a:ext cx="0" cy="20638"/>
          </a:xfrm>
          <a:custGeom>
            <a:avLst/>
            <a:gdLst/>
            <a:ahLst/>
            <a:cxnLst>
              <a:cxn ang="0">
                <a:pos x="0" y="20172"/>
              </a:cxn>
              <a:cxn ang="0">
                <a:pos x="0" y="0"/>
              </a:cxn>
            </a:cxnLst>
            <a:rect l="0" t="0" r="r" b="b"/>
            <a:pathLst>
              <a:path h="20319">
                <a:moveTo>
                  <a:pt x="0" y="20172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EFEFEF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68500" y="1533525"/>
            <a:ext cx="3376613" cy="367030"/>
          </a:xfrm>
        </p:spPr>
        <p:txBody>
          <a:bodyPr vert="horz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pc="-55" dirty="0">
                <a:latin typeface="微软雅黑" panose="020B0503020204020204" charset="-122"/>
                <a:ea typeface="微软雅黑" panose="020B0503020204020204" charset="-122"/>
              </a:rPr>
              <a:t>中期项目检查</a:t>
            </a:r>
            <a:endParaRPr lang="zh-CN" spc="-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2200" y="2328863"/>
            <a:ext cx="2514600" cy="134747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7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郑自强</a:t>
            </a:r>
            <a:endParaRPr lang="zh-CN" altLang="en-US" sz="17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7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中国海洋大学</a:t>
            </a:r>
            <a:endParaRPr lang="zh-CN" altLang="en-US" sz="17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25"/>
              </a:spcBef>
            </a:pP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7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2017.5.25</a:t>
            </a:r>
            <a:endParaRPr lang="en-US" altLang="zh-CN" sz="17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82" name="object 15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83" name="object 16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84" name="object 17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" name="object 18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9" name="object 19"/>
          <p:cNvSpPr>
            <a:spLocks noGrp="1"/>
          </p:cNvSpPr>
          <p:nvPr>
            <p:ph type="dt" sz="quarter" idx="11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20" name="object 2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21" name="object 21"/>
          <p:cNvSpPr>
            <a:spLocks noGrp="1"/>
          </p:cNvSpPr>
          <p:nvPr>
            <p:ph type="sldNum" sz="quarter" idx="12"/>
          </p:nvPr>
        </p:nvSpPr>
        <p:spPr>
          <a:xfrm>
            <a:off x="6865938" y="5332413"/>
            <a:ext cx="360362" cy="128587"/>
          </a:xfrm>
        </p:spPr>
        <p:txBody>
          <a:bodyPr/>
          <a:lstStyle/>
          <a:p>
            <a:pPr marL="25400"/>
            <a:r>
              <a:rPr lang="en-US" altLang="zh-CN"/>
              <a:t> 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580" name="Picture 4" descr="acoustic-guitar-player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19200" y="990600"/>
            <a:ext cx="4724400" cy="2635250"/>
          </a:xfrm>
          <a:prstGeom prst="rect">
            <a:avLst/>
          </a:prstGeom>
          <a:noFill/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838200" y="4343400"/>
            <a:ext cx="594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</a:rPr>
              <a:t>A man in a  black T-shirt is playing the guitar.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04800" y="3821430"/>
            <a:ext cx="2133600" cy="417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图片描述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83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4584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4585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主要问题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1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157480" y="765810"/>
            <a:ext cx="7112000" cy="2924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/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  1.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npy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文件耗时长，每张需要两到三秒。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   并且对内存使用量也较大。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  2.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数据集规模太小导致实验结果不理想，不能区别不同物体。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			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  3.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图片自动描述问题。</a:t>
            </a:r>
            <a:r>
              <a:rPr lang="en-US" altLang="zh-CN" smtClean="0"/>
              <a:t>		</a:t>
            </a:r>
            <a:endParaRPr lang="en-US" altLang="zh-CN" smtClean="0"/>
          </a:p>
        </p:txBody>
      </p:sp>
      <p:sp>
        <p:nvSpPr>
          <p:cNvPr id="22532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533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534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解决方法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04788" y="911225"/>
            <a:ext cx="6883400" cy="84518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优化模型。</a:t>
            </a:r>
            <a:endParaRPr lang="zh-CN" altLang="en-US" sz="16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使用已训练好的模型。</a:t>
            </a:r>
            <a:endParaRPr lang="zh-CN" altLang="en-US" sz="16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Tx/>
              <a:buAutoNum type="arabicPeriod"/>
            </a:pPr>
            <a:r>
              <a:rPr lang="en-US" altLang="zh-CN" sz="1600" smtClean="0">
                <a:latin typeface="微软雅黑" panose="020B0503020204020204" charset="-122"/>
                <a:ea typeface="微软雅黑" panose="020B0503020204020204" charset="-122"/>
              </a:rPr>
              <a:t>Interception V3</a:t>
            </a: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604" name="Picture 4" descr="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9600" y="2133600"/>
            <a:ext cx="5962650" cy="2933700"/>
          </a:xfrm>
          <a:prstGeom prst="rect">
            <a:avLst/>
          </a:prstGeom>
          <a:noFill/>
        </p:spPr>
      </p:pic>
      <p:sp>
        <p:nvSpPr>
          <p:cNvPr id="25605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606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607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2400" y="15240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项目变更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27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04788" y="911225"/>
            <a:ext cx="6883400" cy="55308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1600" smtClean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谷歌眼镜价格昂贵。</a:t>
            </a:r>
            <a:endParaRPr lang="zh-CN" altLang="en-US" sz="16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z="160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智能手机上的</a:t>
            </a:r>
            <a:r>
              <a:rPr lang="en-US" altLang="zh-CN" sz="1600" smtClean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600" smtClean="0">
                <a:latin typeface="微软雅黑" panose="020B0503020204020204" charset="-122"/>
                <a:ea typeface="微软雅黑" panose="020B0503020204020204" charset="-122"/>
              </a:rPr>
              <a:t>也可以满足我们的需求。</a:t>
            </a:r>
            <a:endParaRPr lang="zh-CN" altLang="en-US" sz="160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6628" name="Picture 4" descr="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8200" y="2514600"/>
            <a:ext cx="1371600" cy="990600"/>
          </a:xfrm>
          <a:prstGeom prst="rect">
            <a:avLst/>
          </a:prstGeom>
          <a:noFill/>
        </p:spPr>
      </p:pic>
      <p:pic>
        <p:nvPicPr>
          <p:cNvPr id="26629" name="Picture 5" descr="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905000"/>
            <a:ext cx="3251200" cy="2600325"/>
          </a:xfrm>
          <a:prstGeom prst="rect">
            <a:avLst/>
          </a:prstGeom>
          <a:noFill/>
        </p:spPr>
      </p:pic>
      <p:cxnSp>
        <p:nvCxnSpPr>
          <p:cNvPr id="26632" name="AutoShape 8"/>
          <p:cNvCxnSpPr>
            <a:cxnSpLocks noChangeShapeType="1"/>
            <a:stCxn id="0" idx="0"/>
            <a:endCxn id="0" idx="0"/>
          </p:cNvCxnSpPr>
          <p:nvPr/>
        </p:nvCxnSpPr>
        <p:spPr bwMode="auto">
          <a:xfrm rot="16200000">
            <a:off x="2946400" y="482600"/>
            <a:ext cx="609600" cy="3454400"/>
          </a:xfrm>
          <a:prstGeom prst="bentConnector3">
            <a:avLst>
              <a:gd name="adj1" fmla="val 1375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</p:cxnSp>
      <p:cxnSp>
        <p:nvCxnSpPr>
          <p:cNvPr id="26633" name="AutoShape 9"/>
          <p:cNvCxnSpPr>
            <a:cxnSpLocks noChangeShapeType="1"/>
            <a:stCxn id="0" idx="2"/>
            <a:endCxn id="0" idx="2"/>
          </p:cNvCxnSpPr>
          <p:nvPr/>
        </p:nvCxnSpPr>
        <p:spPr bwMode="auto">
          <a:xfrm rot="16200000" flipV="1">
            <a:off x="2751137" y="2278063"/>
            <a:ext cx="1000125" cy="3454400"/>
          </a:xfrm>
          <a:prstGeom prst="bentConnector3">
            <a:avLst>
              <a:gd name="adj1" fmla="val -22856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</p:cxn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2743200" y="1828800"/>
            <a:ext cx="914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图像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2743200" y="4103370"/>
            <a:ext cx="8382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信息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6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637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638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下一步计划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28600" y="1066800"/>
            <a:ext cx="6883400" cy="358330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1800" smtClean="0">
                <a:latin typeface="微软雅黑" panose="020B0503020204020204" charset="-122"/>
                <a:ea typeface="微软雅黑" panose="020B0503020204020204" charset="-122"/>
              </a:rPr>
              <a:t>1.编写实现手机端和服务器端进行交互的代码</a:t>
            </a: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FontTx/>
              <a:buNone/>
            </a:pPr>
            <a:endParaRPr lang="zh-CN" altLang="en-US" sz="1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Tx/>
              <a:buAutoNum type="arabicPeriod"/>
            </a:pPr>
            <a:r>
              <a:rPr lang="en-US" altLang="zh-CN" sz="2400" smtClean="0"/>
              <a:t>Proposal different networks</a:t>
            </a:r>
            <a:endParaRPr lang="en-US" altLang="zh-CN" sz="2400" smtClean="0"/>
          </a:p>
          <a:p>
            <a:pPr marL="342900" indent="-342900">
              <a:buFontTx/>
              <a:buAutoNum type="arabicPeriod"/>
            </a:pPr>
            <a:endParaRPr lang="en-US" altLang="zh-CN" sz="2400" smtClean="0"/>
          </a:p>
          <a:p>
            <a:pPr marL="0" indent="0">
              <a:buFontTx/>
              <a:buNone/>
            </a:pPr>
            <a:r>
              <a:rPr lang="en-US" altLang="zh-CN" sz="1800" smtClean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减少数据传输用时。</a:t>
            </a:r>
            <a:endParaRPr lang="zh-CN" altLang="en-US" sz="1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FontTx/>
              <a:buNone/>
            </a:pPr>
            <a:endParaRPr lang="zh-CN" altLang="en-US" sz="1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FontTx/>
              <a:buNone/>
            </a:pPr>
            <a:r>
              <a:rPr lang="en-US" altLang="zh-CN" sz="1800" smtClean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实现图片自动描述。</a:t>
            </a:r>
            <a:endParaRPr lang="zh-CN" altLang="en-US" sz="1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FontTx/>
              <a:buNone/>
            </a:pPr>
            <a:endParaRPr lang="zh-CN" altLang="en-US" sz="1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FontTx/>
              <a:buNone/>
            </a:pPr>
            <a:r>
              <a:rPr lang="en-US" altLang="zh-CN" sz="1800" smtClean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整体环境搭建。</a:t>
            </a:r>
            <a:endParaRPr lang="zh-CN" altLang="en-US" sz="1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sz="2400" smtClean="0"/>
          </a:p>
        </p:txBody>
      </p:sp>
      <p:sp>
        <p:nvSpPr>
          <p:cNvPr id="29700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9701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9702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时间进程安排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04788" y="911225"/>
            <a:ext cx="6883400" cy="361759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6-7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zh-CN" altLang="en-US" sz="2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/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完成并调试代码。</a:t>
            </a:r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2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利用不同网络。</a:t>
            </a:r>
            <a:endParaRPr lang="zh-CN" altLang="en-US" sz="2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400" smtClean="0"/>
              <a:t>:</a:t>
            </a:r>
            <a:endParaRPr lang="en-US" altLang="zh-CN" sz="2400" smtClean="0"/>
          </a:p>
          <a:p>
            <a:r>
              <a:rPr lang="en-US" altLang="zh-CN" sz="2400" smtClean="0"/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提高描述精确度。</a:t>
            </a:r>
            <a:endParaRPr lang="zh-CN" altLang="en-US" sz="2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解决还存在的问题。</a:t>
            </a:r>
            <a:endParaRPr lang="zh-CN" altLang="en-US" sz="2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/>
              <a:t>9-10</a:t>
            </a:r>
            <a:r>
              <a:rPr lang="zh-CN" altLang="en-US" sz="2400" smtClean="0"/>
              <a:t>月</a:t>
            </a:r>
            <a:endParaRPr lang="zh-CN" altLang="en-US" sz="2400" smtClean="0"/>
          </a:p>
          <a:p>
            <a:r>
              <a:rPr lang="en-US" altLang="zh-CN" sz="2400" smtClean="0"/>
              <a:t>	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完善整个项目。</a:t>
            </a:r>
            <a:endParaRPr lang="zh-CN" altLang="en-US" sz="200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24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5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6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3"/>
          <p:cNvSpPr>
            <a:spLocks noChangeArrowheads="1"/>
          </p:cNvSpPr>
          <p:nvPr/>
        </p:nvSpPr>
        <p:spPr bwMode="auto">
          <a:xfrm>
            <a:off x="447675" y="1236663"/>
            <a:ext cx="100013" cy="1016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447675" y="1844675"/>
            <a:ext cx="100013" cy="100013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364" name="object 5"/>
          <p:cNvSpPr>
            <a:spLocks noChangeArrowheads="1"/>
          </p:cNvSpPr>
          <p:nvPr/>
        </p:nvSpPr>
        <p:spPr bwMode="auto">
          <a:xfrm>
            <a:off x="447675" y="2724150"/>
            <a:ext cx="100013" cy="100013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365" name="object 6"/>
          <p:cNvSpPr txBox="1">
            <a:spLocks noChangeArrowheads="1"/>
          </p:cNvSpPr>
          <p:nvPr/>
        </p:nvSpPr>
        <p:spPr bwMode="auto">
          <a:xfrm>
            <a:off x="533400" y="1447800"/>
            <a:ext cx="6492875" cy="3135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marL="106680">
              <a:lnSpc>
                <a:spcPct val="106000"/>
              </a:lnSpc>
            </a:pPr>
            <a:r>
              <a:rPr lang="en-US" altLang="zh-CN" sz="1700">
                <a:solidFill>
                  <a:schemeClr val="tx1"/>
                </a:solidFill>
                <a:latin typeface="Palatino Linotype" panose="02040502050505030304" pitchFamily="18" charset="0"/>
              </a:rPr>
              <a:t>	  </a:t>
            </a:r>
            <a:endParaRPr lang="en-US" altLang="zh-CN" sz="170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106680">
              <a:lnSpc>
                <a:spcPct val="106000"/>
              </a:lnSpc>
            </a:pPr>
            <a:r>
              <a:rPr lang="en-US" altLang="zh-CN" sz="1700">
                <a:solidFill>
                  <a:schemeClr val="tx1"/>
                </a:solidFill>
                <a:latin typeface="Palatino Linotype" panose="02040502050505030304" pitchFamily="18" charset="0"/>
              </a:rPr>
              <a:t>                     </a:t>
            </a:r>
            <a:endParaRPr lang="en-US" altLang="zh-CN" sz="170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106680">
              <a:lnSpc>
                <a:spcPct val="106000"/>
              </a:lnSpc>
            </a:pPr>
            <a:r>
              <a:rPr lang="en-US" altLang="zh-CN" sz="1700">
                <a:solidFill>
                  <a:schemeClr val="tx1"/>
                </a:solidFill>
                <a:latin typeface="Palatino Linotype" panose="02040502050505030304" pitchFamily="18" charset="0"/>
              </a:rPr>
              <a:t>     </a:t>
            </a:r>
            <a:r>
              <a:rPr lang="en-US" altLang="zh-CN" sz="17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</a:t>
            </a:r>
            <a:r>
              <a:rPr lang="zh-CN" altLang="en-US" sz="7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谢谢老师！</a:t>
            </a:r>
            <a:endParaRPr lang="zh-CN" altLang="en-US" sz="7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06680">
              <a:lnSpc>
                <a:spcPct val="106000"/>
              </a:lnSpc>
            </a:pPr>
            <a:endParaRPr lang="en-US" altLang="zh-CN" sz="290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106680">
              <a:lnSpc>
                <a:spcPct val="106000"/>
              </a:lnSpc>
            </a:pPr>
            <a:endParaRPr lang="en-US" altLang="zh-CN" sz="290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106680">
              <a:lnSpc>
                <a:spcPct val="106000"/>
              </a:lnSpc>
            </a:pPr>
            <a:r>
              <a:rPr lang="en-US" altLang="zh-CN" sz="2900">
                <a:solidFill>
                  <a:schemeClr val="tx1"/>
                </a:solidFill>
                <a:latin typeface="Palatino Linotype" panose="02040502050505030304" pitchFamily="18" charset="0"/>
              </a:rPr>
              <a:t>                  </a:t>
            </a:r>
            <a:endParaRPr lang="en-US" altLang="zh-CN" sz="290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366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67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68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>
            <a:spLocks noGrp="1"/>
          </p:cNvSpPr>
          <p:nvPr>
            <p:ph type="dt" sz="quarter" idx="11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63" y="120650"/>
            <a:ext cx="7000875" cy="367030"/>
          </a:xfrm>
        </p:spPr>
        <p:txBody>
          <a:bodyPr vert="horz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pc="-25" dirty="0" smtClean="0"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spc="-2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4" name="object 3"/>
          <p:cNvSpPr>
            <a:spLocks noChangeArrowheads="1"/>
          </p:cNvSpPr>
          <p:nvPr/>
        </p:nvSpPr>
        <p:spPr bwMode="auto">
          <a:xfrm>
            <a:off x="142875" y="1444625"/>
            <a:ext cx="246063" cy="24765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550" y="1462088"/>
            <a:ext cx="111125" cy="2111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altLang="zh-CN" sz="1200">
                <a:solidFill>
                  <a:srgbClr val="EAEAF7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1</a:t>
            </a:r>
            <a:endParaRPr lang="en-US" altLang="zh-CN" sz="12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8196" name="object 5"/>
          <p:cNvSpPr>
            <a:spLocks noChangeArrowheads="1"/>
          </p:cNvSpPr>
          <p:nvPr/>
        </p:nvSpPr>
        <p:spPr bwMode="auto">
          <a:xfrm>
            <a:off x="496888" y="1798638"/>
            <a:ext cx="100012" cy="1000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675" y="731520"/>
            <a:ext cx="2238375" cy="79311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00" spc="-5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项目进展</a:t>
            </a:r>
            <a:endParaRPr sz="17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225425" fontAlgn="auto">
              <a:spcBef>
                <a:spcPts val="11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数据集制作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225425" fontAlgn="auto">
              <a:spcBef>
                <a:spcPts val="11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模型继承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</p:txBody>
      </p:sp>
      <p:sp>
        <p:nvSpPr>
          <p:cNvPr id="8198" name="object 7"/>
          <p:cNvSpPr>
            <a:spLocks noChangeArrowheads="1"/>
          </p:cNvSpPr>
          <p:nvPr/>
        </p:nvSpPr>
        <p:spPr bwMode="auto">
          <a:xfrm>
            <a:off x="142875" y="2419350"/>
            <a:ext cx="246063" cy="2460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550" y="2435225"/>
            <a:ext cx="111125" cy="2127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altLang="zh-CN" sz="1200">
                <a:solidFill>
                  <a:srgbClr val="EAEAF7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2</a:t>
            </a:r>
            <a:endParaRPr lang="en-US" altLang="zh-CN" sz="12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8200" name="object 9"/>
          <p:cNvSpPr>
            <a:spLocks noChangeArrowheads="1"/>
          </p:cNvSpPr>
          <p:nvPr/>
        </p:nvSpPr>
        <p:spPr bwMode="auto">
          <a:xfrm>
            <a:off x="496888" y="2771775"/>
            <a:ext cx="100012" cy="1000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01" name="object 10"/>
          <p:cNvSpPr>
            <a:spLocks noChangeArrowheads="1"/>
          </p:cNvSpPr>
          <p:nvPr/>
        </p:nvSpPr>
        <p:spPr bwMode="auto">
          <a:xfrm>
            <a:off x="496888" y="3044825"/>
            <a:ext cx="100012" cy="1000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02" name="object 11"/>
          <p:cNvSpPr>
            <a:spLocks noChangeArrowheads="1"/>
          </p:cNvSpPr>
          <p:nvPr/>
        </p:nvSpPr>
        <p:spPr bwMode="auto">
          <a:xfrm>
            <a:off x="496888" y="3317875"/>
            <a:ext cx="100012" cy="101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6230" y="1691958"/>
            <a:ext cx="4260850" cy="10661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25425" indent="-212725">
              <a:lnSpc>
                <a:spcPct val="105000"/>
              </a:lnSpc>
            </a:pPr>
            <a:r>
              <a:rPr lang="zh-CN" altLang="en-US" sz="170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  <a:endParaRPr lang="en-US" altLang="zh-CN" sz="1700">
              <a:solidFill>
                <a:srgbClr val="3333B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5425" indent="-212725">
              <a:lnSpc>
                <a:spcPct val="105000"/>
              </a:lnSpc>
            </a:pPr>
            <a:r>
              <a:rPr lang="en-US" sz="170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sz="160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LSTM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5425" indent="-212725">
              <a:lnSpc>
                <a:spcPct val="105000"/>
              </a:lnSpc>
            </a:pPr>
            <a:r>
              <a:rPr 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编写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5425" indent="-212725">
              <a:lnSpc>
                <a:spcPct val="106000"/>
              </a:lnSpc>
            </a:pPr>
            <a:r>
              <a:rPr 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Inception V3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04" name="object 13"/>
          <p:cNvSpPr>
            <a:spLocks noChangeArrowheads="1"/>
          </p:cNvSpPr>
          <p:nvPr/>
        </p:nvSpPr>
        <p:spPr bwMode="auto">
          <a:xfrm>
            <a:off x="142875" y="3938588"/>
            <a:ext cx="246063" cy="2476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9550" y="3956050"/>
            <a:ext cx="111125" cy="2111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altLang="zh-CN" sz="1200">
                <a:solidFill>
                  <a:srgbClr val="EAEAF7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3</a:t>
            </a:r>
            <a:endParaRPr lang="en-US" altLang="zh-CN" sz="12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9550" y="2871788"/>
            <a:ext cx="2971800" cy="12985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spc="-10" dirty="0">
                <a:solidFill>
                  <a:srgbClr val="3333B2"/>
                </a:solidFill>
                <a:latin typeface="Palatino Linotype" panose="02040502050505030304"/>
                <a:ea typeface="+mn-ea"/>
                <a:cs typeface="Palatino Linotype" panose="02040502050505030304"/>
              </a:rPr>
              <a:t>  </a:t>
            </a:r>
            <a:r>
              <a:rPr lang="zh-CN" altLang="en-US" sz="1700" spc="-10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主要问题</a:t>
            </a:r>
            <a:endParaRPr lang="en-US" altLang="zh-CN" sz="1700" spc="-10" dirty="0">
              <a:solidFill>
                <a:srgbClr val="3333B2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</a:t>
            </a:r>
            <a:r>
              <a:rPr 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</a:t>
            </a:r>
            <a:r>
              <a:rPr lang="en-US" sz="1600" spc="-1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npy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文件的制作</a:t>
            </a:r>
            <a:endParaRPr lang="en-US" altLang="zh-CN" sz="1600" spc="-1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 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数据集规模小</a:t>
            </a:r>
            <a:r>
              <a:rPr 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 </a:t>
            </a:r>
            <a:endParaRPr lang="en-US" sz="1600" spc="-1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 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图片自动描述</a:t>
            </a:r>
            <a:endParaRPr lang="zh-CN" altLang="en-US" sz="1600" spc="-1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spc="55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</a:t>
            </a:r>
            <a:r>
              <a:rPr lang="zh-CN" altLang="en-US" sz="1700" spc="55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</a:t>
            </a:r>
            <a:endParaRPr sz="17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</p:txBody>
      </p:sp>
      <p:sp>
        <p:nvSpPr>
          <p:cNvPr id="8207" name="object 15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208" name="object 16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209" name="object 17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" name="object 18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27" name="object 19"/>
          <p:cNvSpPr>
            <a:spLocks noGrp="1"/>
          </p:cNvSpPr>
          <p:nvPr>
            <p:ph type="dt" sz="quarter" idx="11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28" name="object 2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29" name="object 21"/>
          <p:cNvSpPr>
            <a:spLocks noGrp="1"/>
          </p:cNvSpPr>
          <p:nvPr>
            <p:ph type="sldNum" sz="quarter" idx="12"/>
          </p:nvPr>
        </p:nvSpPr>
        <p:spPr>
          <a:xfrm>
            <a:off x="6865938" y="5332413"/>
            <a:ext cx="360362" cy="128587"/>
          </a:xfrm>
        </p:spPr>
        <p:txBody>
          <a:bodyPr/>
          <a:lstStyle/>
          <a:p>
            <a:pPr marL="25400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30" name="object 15"/>
          <p:cNvSpPr txBox="1"/>
          <p:nvPr/>
        </p:nvSpPr>
        <p:spPr>
          <a:xfrm>
            <a:off x="315913" y="4114800"/>
            <a:ext cx="1970087" cy="128333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00" spc="-10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项目变更及安排</a:t>
            </a:r>
            <a:endParaRPr lang="en-US" altLang="zh-CN" sz="1700" spc="-10" dirty="0">
              <a:solidFill>
                <a:srgbClr val="3333B2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spc="-10" dirty="0">
                <a:solidFill>
                  <a:srgbClr val="3333B2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项目变更说明</a:t>
            </a:r>
            <a:endParaRPr lang="en-US" altLang="zh-CN" sz="1600" spc="-1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       </a:t>
            </a:r>
            <a:r>
              <a:rPr lang="zh-CN" altLang="en-US" sz="1600" spc="-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后期安排</a:t>
            </a:r>
            <a:endParaRPr lang="en-US" altLang="zh-CN" sz="1600" spc="-1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-10" dirty="0">
                <a:solidFill>
                  <a:srgbClr val="3333B2"/>
                </a:solidFill>
                <a:latin typeface="Palatino Linotype" panose="02040502050505030304" pitchFamily="18" charset="0"/>
                <a:ea typeface="+mn-ea"/>
                <a:cs typeface="Palatino Linotype" panose="02040502050505030304"/>
              </a:rPr>
              <a:t>       </a:t>
            </a:r>
            <a:endParaRPr lang="en-US" altLang="zh-CN" sz="1700" spc="-10" dirty="0">
              <a:solidFill>
                <a:srgbClr val="3333B2"/>
              </a:solidFill>
              <a:latin typeface="Palatino Linotype" panose="02040502050505030304"/>
              <a:ea typeface="+mn-ea"/>
              <a:cs typeface="Palatino Linotype" panose="02040502050505030304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spc="-10" dirty="0">
                <a:solidFill>
                  <a:srgbClr val="3333B2"/>
                </a:solidFill>
                <a:latin typeface="Palatino Linotype" panose="02040502050505030304"/>
                <a:ea typeface="+mn-ea"/>
                <a:cs typeface="Palatino Linotype" panose="02040502050505030304"/>
              </a:rPr>
              <a:t>      </a:t>
            </a:r>
            <a:endParaRPr sz="1700" dirty="0">
              <a:solidFill>
                <a:schemeClr val="tx1"/>
              </a:solidFill>
              <a:latin typeface="Palatino Linotype" panose="02040502050505030304"/>
              <a:ea typeface="+mn-ea"/>
              <a:cs typeface="Palatino Linotype" panose="02040502050505030304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583" y="98425"/>
            <a:ext cx="7000875" cy="367030"/>
          </a:xfrm>
        </p:spPr>
        <p:txBody>
          <a:bodyPr vert="horz"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-45" dirty="0" smtClean="0">
                <a:latin typeface="微软雅黑" panose="020B0503020204020204" charset="-122"/>
                <a:ea typeface="微软雅黑" panose="020B0503020204020204" charset="-122"/>
              </a:rPr>
              <a:t>项目进展</a:t>
            </a:r>
            <a:endParaRPr spc="-4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" name="object 3"/>
          <p:cNvSpPr>
            <a:spLocks noChangeArrowheads="1"/>
          </p:cNvSpPr>
          <p:nvPr/>
        </p:nvSpPr>
        <p:spPr bwMode="auto">
          <a:xfrm>
            <a:off x="447675" y="1884363"/>
            <a:ext cx="100013" cy="100012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19" name="object 4"/>
          <p:cNvSpPr>
            <a:spLocks noChangeArrowheads="1"/>
          </p:cNvSpPr>
          <p:nvPr/>
        </p:nvSpPr>
        <p:spPr bwMode="auto">
          <a:xfrm>
            <a:off x="447675" y="2217738"/>
            <a:ext cx="100013" cy="100012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20" name="object 5"/>
          <p:cNvSpPr>
            <a:spLocks noChangeArrowheads="1"/>
          </p:cNvSpPr>
          <p:nvPr/>
        </p:nvSpPr>
        <p:spPr bwMode="auto">
          <a:xfrm>
            <a:off x="447675" y="2551113"/>
            <a:ext cx="100013" cy="100012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215900" y="942975"/>
            <a:ext cx="6883400" cy="1440815"/>
          </a:xfrm>
        </p:spPr>
        <p:txBody>
          <a:bodyPr tIns="787408"/>
          <a:lstStyle/>
          <a:p>
            <a:pPr marL="452755" eaLnBrk="1" hangingPunct="1">
              <a:lnSpc>
                <a:spcPct val="129000"/>
              </a:lnSpc>
              <a:spcBef>
                <a:spcPct val="0"/>
              </a:spcBef>
            </a:pPr>
            <a:r>
              <a:rPr lang="en-US" altLang="zh-CN" smtClean="0">
                <a:latin typeface="Palatino Linotype" panose="02040502050505030304" pitchFamily="18" charset="0"/>
              </a:rPr>
              <a:t>Tensorflow </a:t>
            </a:r>
            <a:endParaRPr lang="en-US" altLang="zh-CN" smtClean="0">
              <a:latin typeface="Palatino Linotype" panose="02040502050505030304" pitchFamily="18" charset="0"/>
            </a:endParaRPr>
          </a:p>
          <a:p>
            <a:pPr marL="452755" eaLnBrk="1" hangingPunct="1">
              <a:spcBef>
                <a:spcPts val="115"/>
              </a:spcBef>
            </a:pPr>
            <a:r>
              <a:rPr lang="en-US" altLang="zh-CN" smtClean="0">
                <a:latin typeface="PMingLiU" panose="02020500000000000000" pitchFamily="18" charset="-120"/>
                <a:ea typeface="PMingLiU" panose="02020500000000000000" pitchFamily="18" charset="-120"/>
                <a:hlinkClick r:id="rId2"/>
              </a:rPr>
              <a:t>https://github.com/tensorflow/models/tree/master/im2txt</a:t>
            </a:r>
            <a:endParaRPr lang="en-US" altLang="zh-CN" smtClean="0">
              <a:latin typeface="PMingLiU" panose="02020500000000000000" pitchFamily="18" charset="-120"/>
              <a:ea typeface="PMingLiU" panose="02020500000000000000" pitchFamily="18" charset="-120"/>
              <a:hlinkClick r:id="rId2"/>
            </a:endParaRPr>
          </a:p>
        </p:txBody>
      </p:sp>
      <p:sp>
        <p:nvSpPr>
          <p:cNvPr id="9222" name="object 15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223" name="object 16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224" name="object 17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" name="object 18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8" name="object 19"/>
          <p:cNvSpPr>
            <a:spLocks noGrp="1"/>
          </p:cNvSpPr>
          <p:nvPr>
            <p:ph type="dt" sz="quarter" idx="11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9" name="object 20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20" name="object 21"/>
          <p:cNvSpPr>
            <a:spLocks noGrp="1"/>
          </p:cNvSpPr>
          <p:nvPr>
            <p:ph type="sldNum" sz="quarter" idx="12"/>
          </p:nvPr>
        </p:nvSpPr>
        <p:spPr>
          <a:xfrm>
            <a:off x="6865938" y="5332413"/>
            <a:ext cx="360362" cy="128587"/>
          </a:xfrm>
        </p:spPr>
        <p:txBody>
          <a:bodyPr/>
          <a:lstStyle/>
          <a:p>
            <a:pPr marL="25400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9229" name="TextBox 21"/>
          <p:cNvSpPr txBox="1">
            <a:spLocks noChangeArrowheads="1"/>
          </p:cNvSpPr>
          <p:nvPr/>
        </p:nvSpPr>
        <p:spPr bwMode="auto">
          <a:xfrm>
            <a:off x="648335" y="2920365"/>
            <a:ext cx="6019800" cy="6591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Tensorflow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代码学习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tensorflow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编写自己的代码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63" y="120650"/>
            <a:ext cx="7000875" cy="36703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数据集制作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2" name="文本占位符 2"/>
          <p:cNvSpPr>
            <a:spLocks noGrp="1"/>
          </p:cNvSpPr>
          <p:nvPr>
            <p:ph type="body" idx="1"/>
          </p:nvPr>
        </p:nvSpPr>
        <p:spPr>
          <a:xfrm>
            <a:off x="204788" y="911225"/>
            <a:ext cx="6883400" cy="90297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模型数据集</a:t>
            </a:r>
            <a:endParaRPr lang="zh-CN" altLang="en-US" sz="1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	1. flickr30k		       30173 </a:t>
            </a: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张图片</a:t>
            </a: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zh-CN" altLang="en-US" sz="2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</a:rPr>
              <a:t>              </a:t>
            </a:r>
            <a:r>
              <a:rPr lang="en-US" altLang="zh-CN" sz="2000" smtClean="0">
                <a:latin typeface="微软雅黑" panose="020B0503020204020204" charset="-122"/>
                <a:ea typeface="微软雅黑" panose="020B0503020204020204" charset="-122"/>
              </a:rPr>
              <a:t>2. flickr8k		       8678 </a:t>
            </a: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张图片</a:t>
            </a:r>
            <a:endParaRPr lang="zh-CN" altLang="en-US" sz="180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04800" y="2133600"/>
            <a:ext cx="5943600" cy="8420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我们自己制作的数据集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规模较小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	                   </a:t>
            </a:r>
            <a:r>
              <a:rPr lang="en-US" altLang="zh-CN" sz="2000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/>
              </a:rPr>
              <a:t>1023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张图片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49" name="Picture 9" descr="IMG_284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3048000"/>
            <a:ext cx="2538413" cy="2009775"/>
          </a:xfrm>
          <a:prstGeom prst="rect">
            <a:avLst/>
          </a:prstGeom>
          <a:noFill/>
        </p:spPr>
      </p:pic>
      <p:pic>
        <p:nvPicPr>
          <p:cNvPr id="10250" name="Picture 10" descr="IMG_288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3048000"/>
            <a:ext cx="2743200" cy="2057400"/>
          </a:xfrm>
          <a:prstGeom prst="rect">
            <a:avLst/>
          </a:prstGeom>
          <a:noFill/>
        </p:spPr>
      </p:pic>
      <p:sp>
        <p:nvSpPr>
          <p:cNvPr id="10251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252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253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数据描述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533400" y="3352800"/>
            <a:ext cx="6096000" cy="179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#0 Two young guys with shaggy hair look at their hands while hanging out in the yard . </a:t>
            </a:r>
            <a:endParaRPr lang="en-US" altLang="zh-CN" sz="140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#1 Two young , White males are outside near many bushes . </a:t>
            </a:r>
            <a:endParaRPr lang="en-US" altLang="zh-CN" sz="140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#2 Two men in green shirts are standing in a yard .</a:t>
            </a:r>
            <a:endParaRPr lang="en-US" altLang="zh-CN" sz="140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#3 A man in a blue shirt standing in a garden . </a:t>
            </a:r>
            <a:endParaRPr lang="en-US" altLang="zh-CN" sz="140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</a:rPr>
              <a:t>#4 Two friends enjoy time spent together .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3558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3559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3560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38" y="685800"/>
            <a:ext cx="3452249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模型集成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04788" y="911225"/>
            <a:ext cx="6883400" cy="29337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演示训练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8" name="Picture 4" descr="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3000" y="1295400"/>
            <a:ext cx="5118100" cy="3914775"/>
          </a:xfrm>
          <a:prstGeom prst="rect">
            <a:avLst/>
          </a:prstGeom>
          <a:noFill/>
        </p:spPr>
      </p:pic>
      <p:sp>
        <p:nvSpPr>
          <p:cNvPr id="16389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0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1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28600" y="914400"/>
            <a:ext cx="6883400" cy="2746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altLang="zh-CN" smtClean="0"/>
              <a:t>We propose LSTM architecture for the image data</a:t>
            </a:r>
            <a:endParaRPr lang="en-US" altLang="zh-CN" smtClean="0"/>
          </a:p>
        </p:txBody>
      </p:sp>
      <p:pic>
        <p:nvPicPr>
          <p:cNvPr id="17412" name="Picture 4" descr="lstm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14400" y="1524000"/>
            <a:ext cx="5181600" cy="2919413"/>
          </a:xfrm>
          <a:prstGeom prst="rect">
            <a:avLst/>
          </a:prstGeom>
          <a:noFill/>
        </p:spPr>
      </p:pic>
      <p:sp>
        <p:nvSpPr>
          <p:cNvPr id="17414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5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6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2400" y="15240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342900" y="1203325"/>
            <a:ext cx="6883400" cy="293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将图像转换成词向量，并将其作为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的输入。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484" name="Picture 4" descr="first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2900" y="1916430"/>
            <a:ext cx="6400800" cy="2590800"/>
          </a:xfrm>
          <a:prstGeom prst="rect">
            <a:avLst/>
          </a:prstGeom>
          <a:noFill/>
        </p:spPr>
      </p:pic>
      <p:sp>
        <p:nvSpPr>
          <p:cNvPr id="20487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0488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0489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7163" y="120650"/>
            <a:ext cx="7000875" cy="3670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762000" y="1143000"/>
            <a:ext cx="5842000" cy="1588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0" name="内容占位符 2"/>
          <p:cNvSpPr/>
          <p:nvPr>
            <p:custDataLst>
              <p:tags r:id="rId2"/>
            </p:custDataLst>
          </p:nvPr>
        </p:nvSpPr>
        <p:spPr bwMode="auto">
          <a:xfrm>
            <a:off x="460375" y="2184400"/>
            <a:ext cx="5842000" cy="1385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hangingPunct="0">
              <a:lnSpc>
                <a:spcPct val="130000"/>
              </a:lnSpc>
              <a:spcBef>
                <a:spcPct val="20000"/>
              </a:spcBef>
            </a:pPr>
            <a:r>
              <a:rPr lang="en-US" altLang="zh-CN">
                <a:solidFill>
                  <a:srgbClr val="7F7F7F"/>
                </a:solidFill>
              </a:rPr>
              <a:t>       </a:t>
            </a:r>
            <a:endParaRPr lang="zh-CN" altLang="en-US">
              <a:solidFill>
                <a:srgbClr val="7F7F7F"/>
              </a:solidFill>
            </a:endParaRPr>
          </a:p>
        </p:txBody>
      </p:sp>
      <p:graphicFrame>
        <p:nvGraphicFramePr>
          <p:cNvPr id="21548" name="Group 44"/>
          <p:cNvGraphicFramePr>
            <a:graphicFrameLocks noGrp="1"/>
          </p:cNvGraphicFramePr>
          <p:nvPr/>
        </p:nvGraphicFramePr>
        <p:xfrm>
          <a:off x="1287463" y="1600200"/>
          <a:ext cx="4732337" cy="1188720"/>
        </p:xfrm>
        <a:graphic>
          <a:graphicData uri="http://schemas.openxmlformats.org/drawingml/2006/table">
            <a:tbl>
              <a:tblPr/>
              <a:tblGrid>
                <a:gridCol w="1576387"/>
                <a:gridCol w="1579563"/>
                <a:gridCol w="1576387"/>
              </a:tblGrid>
              <a:tr h="54451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训练速度对比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张照片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 8k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照片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8258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 epoches/3 mins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 epoch/30 mins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D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51" name="Group 47"/>
          <p:cNvGraphicFramePr>
            <a:graphicFrameLocks noGrp="1"/>
          </p:cNvGraphicFramePr>
          <p:nvPr/>
        </p:nvGraphicFramePr>
        <p:xfrm>
          <a:off x="1287463" y="3276600"/>
          <a:ext cx="4732020" cy="1363345"/>
        </p:xfrm>
        <a:graphic>
          <a:graphicData uri="http://schemas.openxmlformats.org/drawingml/2006/table">
            <a:tbl>
              <a:tblPr/>
              <a:tblGrid>
                <a:gridCol w="1577975"/>
                <a:gridCol w="1577975"/>
                <a:gridCol w="1576387"/>
              </a:tblGrid>
              <a:tr h="720725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内存对比（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32GB)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8k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照片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30k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照片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9413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25.2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 75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DF7"/>
                    </a:solidFill>
                  </a:tcPr>
                </a:tc>
              </a:tr>
            </a:tbl>
          </a:graphicData>
        </a:graphic>
      </p:graphicFrame>
      <p:sp>
        <p:nvSpPr>
          <p:cNvPr id="21552" name="object 7"/>
          <p:cNvSpPr/>
          <p:nvPr/>
        </p:nvSpPr>
        <p:spPr bwMode="auto">
          <a:xfrm>
            <a:off x="-1588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191959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1553" name="object 8"/>
          <p:cNvSpPr/>
          <p:nvPr/>
        </p:nvSpPr>
        <p:spPr bwMode="auto">
          <a:xfrm>
            <a:off x="2438400" y="5319713"/>
            <a:ext cx="2438400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262685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1554" name="object 9"/>
          <p:cNvSpPr/>
          <p:nvPr/>
        </p:nvSpPr>
        <p:spPr bwMode="auto">
          <a:xfrm>
            <a:off x="4876800" y="5319713"/>
            <a:ext cx="2439988" cy="168275"/>
          </a:xfrm>
          <a:custGeom>
            <a:avLst/>
            <a:gdLst/>
            <a:ahLst/>
            <a:cxnLst>
              <a:cxn ang="0">
                <a:pos x="0" y="168638"/>
              </a:cxn>
              <a:cxn ang="0">
                <a:pos x="2439607" y="168638"/>
              </a:cxn>
              <a:cxn ang="0">
                <a:pos x="2439607" y="0"/>
              </a:cxn>
              <a:cxn ang="0">
                <a:pos x="0" y="0"/>
              </a:cxn>
              <a:cxn ang="0">
                <a:pos x="0" y="168638"/>
              </a:cxn>
            </a:cxnLst>
            <a:rect l="0" t="0" r="r" b="b"/>
            <a:pathLst>
              <a:path w="2439670" h="168910">
                <a:moveTo>
                  <a:pt x="0" y="168638"/>
                </a:moveTo>
                <a:lnTo>
                  <a:pt x="2439607" y="168638"/>
                </a:lnTo>
                <a:lnTo>
                  <a:pt x="2439607" y="0"/>
                </a:lnTo>
                <a:lnTo>
                  <a:pt x="0" y="0"/>
                </a:lnTo>
                <a:lnTo>
                  <a:pt x="0" y="168638"/>
                </a:lnTo>
                <a:close/>
              </a:path>
            </a:pathLst>
          </a:custGeom>
          <a:solidFill>
            <a:srgbClr val="3333B2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3075" y="5332413"/>
            <a:ext cx="1490663" cy="146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000"/>
              </a:lnSpc>
            </a:pPr>
            <a:r>
              <a:rPr lang="en-US" altLang="zh-CN" sz="9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Ziqiang Zheng (OUC)</a:t>
            </a:r>
            <a:endParaRPr lang="en-US" altLang="zh-CN" sz="900">
              <a:solidFill>
                <a:schemeClr val="tx1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3275013" y="5332413"/>
            <a:ext cx="765175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Vision@ouc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2" name="object 12"/>
          <p:cNvSpPr txBox="1">
            <a:spLocks noGrp="1"/>
          </p:cNvSpPr>
          <p:nvPr/>
        </p:nvSpPr>
        <p:spPr>
          <a:xfrm>
            <a:off x="5719763" y="5332413"/>
            <a:ext cx="839787" cy="146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50" spc="18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May</a:t>
            </a:r>
            <a:r>
              <a:rPr sz="950" spc="55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 </a:t>
            </a:r>
            <a:r>
              <a:rPr sz="950" spc="130" dirty="0">
                <a:latin typeface="PMingLiU" panose="02020500000000000000" pitchFamily="18" charset="-120"/>
                <a:ea typeface="+mn-ea"/>
                <a:cs typeface="PMingLiU" panose="02020500000000000000" pitchFamily="18" charset="-120"/>
              </a:rPr>
              <a:t>25,2017</a:t>
            </a:r>
            <a:endParaRPr sz="950" spc="130" dirty="0">
              <a:latin typeface="PMingLiU" panose="02020500000000000000" pitchFamily="18" charset="-120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/>
        </p:nvSpPr>
        <p:spPr>
          <a:xfrm>
            <a:off x="6865938" y="5332413"/>
            <a:ext cx="360362" cy="1270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5400">
              <a:lnSpc>
                <a:spcPts val="1000"/>
              </a:lnSpc>
            </a:pPr>
            <a:r>
              <a:rPr lang="en-US" altLang="zh-CN" sz="90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US" altLang="zh-CN" sz="90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f"/>
  <p:tag name="KSO_WM_UNIT_INDEX" val="1"/>
  <p:tag name="KSO_WM_UNIT_ID" val="custom160539_2*f*1"/>
  <p:tag name="KSO_WM_UNIT_CLEAR" val="1"/>
  <p:tag name="KSO_WM_UNIT_LAYERLEVEL" val="1"/>
  <p:tag name="KSO_WM_UNIT_VALUE" val="297"/>
  <p:tag name="KSO_WM_UNIT_HIGHLIGHT" val="0"/>
  <p:tag name="KSO_WM_UNIT_COMPATIBLE" val="0"/>
  <p:tag name="KSO_WM_UNIT_PRESET_TEXT_INDEX" val="4"/>
  <p:tag name="KSO_WM_UNIT_PRESET_TEXT_LEN" val="2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2055</Words>
  <Application>WPS 演示</Application>
  <PresentationFormat>自定义</PresentationFormat>
  <Paragraphs>296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Georgia</vt:lpstr>
      <vt:lpstr>PMingLiU</vt:lpstr>
      <vt:lpstr>Palatino Linotype</vt:lpstr>
      <vt:lpstr>Palatino Linotype</vt:lpstr>
      <vt:lpstr>Times New Roman</vt:lpstr>
      <vt:lpstr>微软雅黑</vt:lpstr>
      <vt:lpstr>Office Theme</vt:lpstr>
      <vt:lpstr>Mid-term oral examination</vt:lpstr>
      <vt:lpstr>Outline</vt:lpstr>
      <vt:lpstr>项目进展</vt:lpstr>
      <vt:lpstr>数据集制作</vt:lpstr>
      <vt:lpstr>Data description</vt:lpstr>
      <vt:lpstr>模型集成</vt:lpstr>
      <vt:lpstr>Methods</vt:lpstr>
      <vt:lpstr>Methods</vt:lpstr>
      <vt:lpstr>Experiment results</vt:lpstr>
      <vt:lpstr>Experiment results</vt:lpstr>
      <vt:lpstr>Main problems</vt:lpstr>
      <vt:lpstr>Strategy</vt:lpstr>
      <vt:lpstr>Project change</vt:lpstr>
      <vt:lpstr>Plan</vt:lpstr>
      <vt:lpstr>Time line</vt:lpstr>
      <vt:lpstr>Where to go  next. . 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oral examination</dc:title>
  <dc:creator>Ziqiang Zheng</dc:creator>
  <cp:lastModifiedBy>HXT1997</cp:lastModifiedBy>
  <cp:revision>13</cp:revision>
  <dcterms:created xsi:type="dcterms:W3CDTF">2017-05-21T13:32:00Z</dcterms:created>
  <dcterms:modified xsi:type="dcterms:W3CDTF">2017-05-22T11:37:37Z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2017-05-21T00:00:00Z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2017-05-21T00:00:00Z</vt:filetime>
  </property>
  <property fmtid="{D5CDD505-2E9C-101B-9397-08002B2CF9AE}" pid="5" name="KSOProductBuildVer">
    <vt:lpwstr>2052-10.1.0.6393</vt:lpwstr>
  </property>
</Properties>
</file>